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952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3696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7954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6073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327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5941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1698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3247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1923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1929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0277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234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5769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48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9028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0449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1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9304" y="321056"/>
            <a:ext cx="6044565" cy="656018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58314" marR="1799589" algn="ctr">
              <a:lnSpc>
                <a:spcPts val="1400"/>
              </a:lnSpc>
              <a:spcBef>
                <a:spcPts val="180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System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Architecture </a:t>
            </a:r>
            <a:r>
              <a:rPr sz="1200" b="1" spc="-24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COMP201Th</a:t>
            </a:r>
            <a:endParaRPr sz="1200">
              <a:latin typeface="Cambria"/>
              <a:cs typeface="Cambria"/>
            </a:endParaRPr>
          </a:p>
          <a:p>
            <a:pPr marR="41275" algn="ctr">
              <a:lnSpc>
                <a:spcPts val="1360"/>
              </a:lnSpc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2</a:t>
            </a:r>
            <a:endParaRPr sz="1200">
              <a:latin typeface="Cambria"/>
              <a:cs typeface="Cambria"/>
            </a:endParaRPr>
          </a:p>
          <a:p>
            <a:pPr marR="40640" algn="ctr">
              <a:lnSpc>
                <a:spcPts val="1420"/>
              </a:lnSpc>
            </a:pP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Design</a:t>
            </a:r>
            <a:endParaRPr sz="1200">
              <a:latin typeface="Cambria"/>
              <a:cs typeface="Cambria"/>
            </a:endParaRPr>
          </a:p>
          <a:p>
            <a:pPr marR="41910" algn="ctr">
              <a:lnSpc>
                <a:spcPct val="100000"/>
              </a:lnSpc>
              <a:spcBef>
                <a:spcPts val="969"/>
              </a:spcBef>
            </a:pPr>
            <a:r>
              <a:rPr sz="1200" b="1" spc="70" dirty="0">
                <a:latin typeface="Cambria"/>
                <a:cs typeface="Cambria"/>
              </a:rPr>
              <a:t>Lecture:</a:t>
            </a:r>
            <a:r>
              <a:rPr sz="1200" b="1" spc="10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1</a:t>
            </a:r>
            <a:endParaRPr sz="1200">
              <a:latin typeface="Cambria"/>
              <a:cs typeface="Cambria"/>
            </a:endParaRPr>
          </a:p>
          <a:p>
            <a:pPr marR="41275" algn="ctr">
              <a:lnSpc>
                <a:spcPct val="100000"/>
              </a:lnSpc>
              <a:spcBef>
                <a:spcPts val="975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Registers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Bus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System</a:t>
            </a:r>
            <a:endParaRPr sz="1200">
              <a:latin typeface="Cambria"/>
              <a:cs typeface="Cambria"/>
            </a:endParaRPr>
          </a:p>
          <a:p>
            <a:pPr marL="25400" marR="64769" algn="just">
              <a:lnSpc>
                <a:spcPct val="97800"/>
              </a:lnSpc>
              <a:spcBef>
                <a:spcPts val="990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organization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70" dirty="0">
                <a:latin typeface="Cambria"/>
                <a:cs typeface="Cambria"/>
              </a:rPr>
              <a:t>is </a:t>
            </a:r>
            <a:r>
              <a:rPr sz="1200" spc="50" dirty="0">
                <a:latin typeface="Cambria"/>
                <a:cs typeface="Cambria"/>
              </a:rPr>
              <a:t>defined </a:t>
            </a:r>
            <a:r>
              <a:rPr sz="1200" spc="60" dirty="0">
                <a:latin typeface="Cambria"/>
                <a:cs typeface="Cambria"/>
              </a:rPr>
              <a:t>by its </a:t>
            </a:r>
            <a:r>
              <a:rPr sz="1200" spc="65" dirty="0">
                <a:latin typeface="Cambria"/>
                <a:cs typeface="Cambria"/>
              </a:rPr>
              <a:t>internal </a:t>
            </a:r>
            <a:r>
              <a:rPr sz="1200" spc="60" dirty="0">
                <a:latin typeface="Cambria"/>
                <a:cs typeface="Cambria"/>
              </a:rPr>
              <a:t>registers,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timing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85" dirty="0">
                <a:latin typeface="Cambria"/>
                <a:cs typeface="Cambria"/>
              </a:rPr>
              <a:t>structure,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set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5" dirty="0">
                <a:latin typeface="Cambria"/>
                <a:cs typeface="Cambria"/>
              </a:rPr>
              <a:t>instructions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105" dirty="0">
                <a:latin typeface="Cambria"/>
                <a:cs typeface="Cambria"/>
              </a:rPr>
              <a:t>uses. </a:t>
            </a:r>
            <a:r>
              <a:rPr sz="1200" spc="90" dirty="0">
                <a:latin typeface="Cambria"/>
                <a:cs typeface="Cambria"/>
              </a:rPr>
              <a:t>Computer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55" dirty="0">
                <a:latin typeface="Cambria"/>
                <a:cs typeface="Cambria"/>
              </a:rPr>
              <a:t>be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instructed </a:t>
            </a:r>
            <a:r>
              <a:rPr sz="1200" spc="80" dirty="0">
                <a:latin typeface="Cambria"/>
                <a:cs typeface="Cambria"/>
              </a:rPr>
              <a:t>about </a:t>
            </a:r>
            <a:r>
              <a:rPr sz="1200" spc="65" dirty="0">
                <a:latin typeface="Cambria"/>
                <a:cs typeface="Cambria"/>
              </a:rPr>
              <a:t>the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specific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operations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must </a:t>
            </a:r>
            <a:r>
              <a:rPr sz="1200" spc="45" dirty="0">
                <a:latin typeface="Cambria"/>
                <a:cs typeface="Cambria"/>
              </a:rPr>
              <a:t>perform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i.e.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means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program.</a:t>
            </a:r>
            <a:endParaRPr sz="1200">
              <a:latin typeface="Cambria"/>
              <a:cs typeface="Cambria"/>
            </a:endParaRPr>
          </a:p>
          <a:p>
            <a:pPr marL="25400" marR="69215">
              <a:lnSpc>
                <a:spcPts val="1420"/>
              </a:lnSpc>
              <a:spcBef>
                <a:spcPts val="1035"/>
              </a:spcBef>
              <a:tabLst>
                <a:tab pos="870585" algn="l"/>
              </a:tabLst>
            </a:pPr>
            <a:r>
              <a:rPr sz="1200" b="1" spc="50" dirty="0">
                <a:latin typeface="Cambria"/>
                <a:cs typeface="Cambria"/>
              </a:rPr>
              <a:t>Program:	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3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operations,</a:t>
            </a:r>
            <a:r>
              <a:rPr sz="1200" spc="70" dirty="0">
                <a:latin typeface="Cambria"/>
                <a:cs typeface="Cambria"/>
              </a:rPr>
              <a:t> operands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-25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which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processing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has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occur.</a:t>
            </a:r>
            <a:endParaRPr sz="1200">
              <a:latin typeface="Cambria"/>
              <a:cs typeface="Cambria"/>
            </a:endParaRPr>
          </a:p>
          <a:p>
            <a:pPr marL="25400" marR="66675">
              <a:lnSpc>
                <a:spcPts val="1420"/>
              </a:lnSpc>
              <a:spcBef>
                <a:spcPts val="980"/>
              </a:spcBef>
              <a:tabLst>
                <a:tab pos="1119505" algn="l"/>
              </a:tabLst>
            </a:pPr>
            <a:r>
              <a:rPr sz="1200" b="1" spc="75" dirty="0">
                <a:latin typeface="Cambria"/>
                <a:cs typeface="Cambria"/>
              </a:rPr>
              <a:t>Instruction:	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specifies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micro-operations</a:t>
            </a:r>
            <a:r>
              <a:rPr sz="1200" spc="29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  <a:p>
            <a:pPr marL="25400" marR="68580" algn="just">
              <a:lnSpc>
                <a:spcPct val="97900"/>
              </a:lnSpc>
              <a:spcBef>
                <a:spcPts val="945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70" dirty="0">
                <a:latin typeface="Cambria"/>
                <a:cs typeface="Cambria"/>
              </a:rPr>
              <a:t>reads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55" dirty="0">
                <a:latin typeface="Cambria"/>
                <a:cs typeface="Cambria"/>
              </a:rPr>
              <a:t>from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5" dirty="0">
                <a:latin typeface="Cambria"/>
                <a:cs typeface="Cambria"/>
              </a:rPr>
              <a:t>places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register.</a:t>
            </a:r>
            <a:r>
              <a:rPr sz="1200" spc="60" dirty="0">
                <a:latin typeface="Cambria"/>
                <a:cs typeface="Cambria"/>
              </a:rPr>
              <a:t> 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then </a:t>
            </a:r>
            <a:r>
              <a:rPr sz="1200" spc="55" dirty="0">
                <a:latin typeface="Cambria"/>
                <a:cs typeface="Cambria"/>
              </a:rPr>
              <a:t>interprets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proceeds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execute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issuing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micro-operations.</a:t>
            </a:r>
            <a:endParaRPr sz="1200">
              <a:latin typeface="Cambria"/>
              <a:cs typeface="Cambria"/>
            </a:endParaRPr>
          </a:p>
          <a:p>
            <a:pPr marL="25400" marR="69215">
              <a:lnSpc>
                <a:spcPts val="1400"/>
              </a:lnSpc>
              <a:spcBef>
                <a:spcPts val="1050"/>
              </a:spcBef>
            </a:pPr>
            <a:r>
              <a:rPr sz="1200" b="1" spc="75" dirty="0">
                <a:latin typeface="Cambria"/>
                <a:cs typeface="Cambria"/>
              </a:rPr>
              <a:t>Instruction</a:t>
            </a:r>
            <a:r>
              <a:rPr sz="1200" b="1" spc="22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Code:</a:t>
            </a:r>
            <a:r>
              <a:rPr sz="1200" b="1" spc="2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group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instruct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to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perform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specific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operation.</a:t>
            </a:r>
            <a:endParaRPr sz="1200">
              <a:latin typeface="Cambria"/>
              <a:cs typeface="Cambria"/>
            </a:endParaRPr>
          </a:p>
          <a:p>
            <a:pPr marL="25400">
              <a:lnSpc>
                <a:spcPct val="100000"/>
              </a:lnSpc>
              <a:spcBef>
                <a:spcPts val="935"/>
              </a:spcBef>
            </a:pP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usually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divided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parts:</a:t>
            </a:r>
            <a:endParaRPr sz="1200">
              <a:latin typeface="Cambria"/>
              <a:cs typeface="Cambria"/>
            </a:endParaRPr>
          </a:p>
          <a:p>
            <a:pPr marL="481965" indent="-228600">
              <a:lnSpc>
                <a:spcPts val="1425"/>
              </a:lnSpc>
              <a:spcBef>
                <a:spcPts val="1045"/>
              </a:spcBef>
              <a:buFont typeface="Symbol"/>
              <a:buChar char=""/>
              <a:tabLst>
                <a:tab pos="481965" algn="l"/>
                <a:tab pos="482600" algn="l"/>
              </a:tabLst>
            </a:pPr>
            <a:r>
              <a:rPr sz="1200" b="1" spc="65" dirty="0">
                <a:latin typeface="Cambria"/>
                <a:cs typeface="Cambria"/>
              </a:rPr>
              <a:t>Operation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90" dirty="0">
                <a:latin typeface="Cambria"/>
                <a:cs typeface="Cambria"/>
              </a:rPr>
              <a:t>Code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35" dirty="0">
                <a:latin typeface="Cambria"/>
                <a:cs typeface="Cambria"/>
              </a:rPr>
              <a:t>(Opcode):</a:t>
            </a:r>
            <a:endParaRPr sz="1200">
              <a:latin typeface="Cambria"/>
              <a:cs typeface="Cambria"/>
            </a:endParaRPr>
          </a:p>
          <a:p>
            <a:pPr marL="939165" lvl="1" indent="-229235">
              <a:lnSpc>
                <a:spcPts val="1410"/>
              </a:lnSpc>
              <a:buFont typeface="Courier New"/>
              <a:buChar char="o"/>
              <a:tabLst>
                <a:tab pos="939800" algn="l"/>
              </a:tabLst>
            </a:pPr>
            <a:r>
              <a:rPr sz="1200" spc="100" dirty="0">
                <a:latin typeface="Cambria"/>
                <a:cs typeface="Cambria"/>
              </a:rPr>
              <a:t>Group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define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endParaRPr sz="1200">
              <a:latin typeface="Cambria"/>
              <a:cs typeface="Cambria"/>
            </a:endParaRPr>
          </a:p>
          <a:p>
            <a:pPr marL="939165" lvl="1" indent="-229235">
              <a:lnSpc>
                <a:spcPts val="1410"/>
              </a:lnSpc>
              <a:buFont typeface="Courier New"/>
              <a:buChar char="o"/>
              <a:tabLst>
                <a:tab pos="939800" algn="l"/>
              </a:tabLst>
            </a:pPr>
            <a:r>
              <a:rPr sz="1200" spc="120" dirty="0">
                <a:latin typeface="Cambria"/>
                <a:cs typeface="Cambria"/>
              </a:rPr>
              <a:t>E.g.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add,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subtract,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multiply,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shift,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complement</a:t>
            </a:r>
            <a:endParaRPr sz="1200">
              <a:latin typeface="Cambria"/>
              <a:cs typeface="Cambria"/>
            </a:endParaRPr>
          </a:p>
          <a:p>
            <a:pPr marL="939165" marR="68580" lvl="1" indent="-228600">
              <a:lnSpc>
                <a:spcPts val="1400"/>
              </a:lnSpc>
              <a:spcBef>
                <a:spcPts val="60"/>
              </a:spcBef>
              <a:buFont typeface="Courier New"/>
              <a:buChar char="o"/>
              <a:tabLst>
                <a:tab pos="939800" algn="l"/>
              </a:tabLst>
            </a:pPr>
            <a:r>
              <a:rPr sz="1200" spc="80" dirty="0">
                <a:latin typeface="Cambria"/>
                <a:cs typeface="Cambria"/>
              </a:rPr>
              <a:t>No.</a:t>
            </a:r>
            <a:r>
              <a:rPr sz="1200" spc="26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required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opcode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depends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on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no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operations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available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  <a:p>
            <a:pPr marL="481965" indent="-228600">
              <a:lnSpc>
                <a:spcPts val="1420"/>
              </a:lnSpc>
              <a:spcBef>
                <a:spcPts val="15"/>
              </a:spcBef>
              <a:buFont typeface="Symbol"/>
              <a:buChar char=""/>
              <a:tabLst>
                <a:tab pos="481965" algn="l"/>
                <a:tab pos="482600" algn="l"/>
              </a:tabLst>
            </a:pPr>
            <a:r>
              <a:rPr sz="1200" b="1" spc="50" dirty="0">
                <a:latin typeface="Cambria"/>
                <a:cs typeface="Cambria"/>
              </a:rPr>
              <a:t>Address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25" dirty="0">
                <a:latin typeface="Cambria"/>
                <a:cs typeface="Cambria"/>
              </a:rPr>
              <a:t>(Operand):</a:t>
            </a:r>
            <a:endParaRPr sz="1200">
              <a:latin typeface="Cambria"/>
              <a:cs typeface="Cambria"/>
            </a:endParaRPr>
          </a:p>
          <a:p>
            <a:pPr marL="939165" lvl="1" indent="-229235">
              <a:lnSpc>
                <a:spcPts val="1410"/>
              </a:lnSpc>
              <a:buFont typeface="Courier New"/>
              <a:buChar char="o"/>
              <a:tabLst>
                <a:tab pos="939800" algn="l"/>
              </a:tabLst>
            </a:pPr>
            <a:r>
              <a:rPr sz="1200" spc="65" dirty="0">
                <a:latin typeface="Cambria"/>
                <a:cs typeface="Cambria"/>
              </a:rPr>
              <a:t>Specifies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location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operands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(registers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words).</a:t>
            </a:r>
            <a:endParaRPr sz="1200">
              <a:latin typeface="Cambria"/>
              <a:cs typeface="Cambria"/>
            </a:endParaRPr>
          </a:p>
          <a:p>
            <a:pPr marL="939165" lvl="1" indent="-229235">
              <a:lnSpc>
                <a:spcPts val="1410"/>
              </a:lnSpc>
              <a:buFont typeface="Courier New"/>
              <a:buChar char="o"/>
              <a:tabLst>
                <a:tab pos="939800" algn="l"/>
              </a:tabLst>
            </a:pP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words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specified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their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address.</a:t>
            </a:r>
            <a:endParaRPr sz="1200">
              <a:latin typeface="Cambria"/>
              <a:cs typeface="Cambria"/>
            </a:endParaRPr>
          </a:p>
          <a:p>
            <a:pPr marL="939165" lvl="1" indent="-229235">
              <a:lnSpc>
                <a:spcPts val="1410"/>
              </a:lnSpc>
              <a:buFont typeface="Courier New"/>
              <a:buChar char="o"/>
              <a:tabLst>
                <a:tab pos="939800" algn="l"/>
              </a:tabLst>
            </a:pPr>
            <a:r>
              <a:rPr sz="1200" spc="55" dirty="0">
                <a:latin typeface="Cambria"/>
                <a:cs typeface="Cambria"/>
              </a:rPr>
              <a:t>Registers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specified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their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k-bit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code.</a:t>
            </a:r>
            <a:endParaRPr sz="1200">
              <a:latin typeface="Cambria"/>
              <a:cs typeface="Cambria"/>
            </a:endParaRPr>
          </a:p>
          <a:p>
            <a:pPr marL="939165" lvl="1" indent="-229235">
              <a:lnSpc>
                <a:spcPts val="1430"/>
              </a:lnSpc>
              <a:buFont typeface="Courier New"/>
              <a:buChar char="o"/>
              <a:tabLst>
                <a:tab pos="939800" algn="l"/>
              </a:tabLst>
            </a:pPr>
            <a:r>
              <a:rPr sz="1200" spc="65" dirty="0">
                <a:latin typeface="Cambria"/>
                <a:cs typeface="Cambria"/>
              </a:rPr>
              <a:t>K-bit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&gt;=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2</a:t>
            </a:r>
            <a:r>
              <a:rPr sz="1200" spc="120" baseline="20833" dirty="0">
                <a:latin typeface="Cambria"/>
                <a:cs typeface="Cambria"/>
              </a:rPr>
              <a:t>k</a:t>
            </a:r>
            <a:r>
              <a:rPr sz="1200" spc="315" baseline="20833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regsiters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7435" y="6998716"/>
            <a:ext cx="2987040" cy="861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090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spc="70" dirty="0">
                <a:latin typeface="Cambria"/>
                <a:cs typeface="Cambria"/>
              </a:rPr>
              <a:t>Stored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Program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Organization: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97800"/>
              </a:lnSpc>
              <a:spcBef>
                <a:spcPts val="1000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simplest </a:t>
            </a:r>
            <a:r>
              <a:rPr sz="1200" spc="50" dirty="0">
                <a:latin typeface="Cambria"/>
                <a:cs typeface="Cambria"/>
              </a:rPr>
              <a:t>way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organize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computer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70" dirty="0">
                <a:latin typeface="Cambria"/>
                <a:cs typeface="Cambria"/>
              </a:rPr>
              <a:t>have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55" dirty="0">
                <a:latin typeface="Cambria"/>
                <a:cs typeface="Cambria"/>
              </a:rPr>
              <a:t>processor </a:t>
            </a:r>
            <a:r>
              <a:rPr sz="1200" spc="45" dirty="0">
                <a:latin typeface="Cambria"/>
                <a:cs typeface="Cambria"/>
              </a:rPr>
              <a:t>register 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70" dirty="0">
                <a:latin typeface="Cambria"/>
                <a:cs typeface="Cambria"/>
              </a:rPr>
              <a:t>instruction </a:t>
            </a:r>
            <a:r>
              <a:rPr sz="1200" spc="60" dirty="0">
                <a:latin typeface="Cambria"/>
                <a:cs typeface="Cambria"/>
              </a:rPr>
              <a:t>code format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30" dirty="0">
                <a:latin typeface="Cambria"/>
                <a:cs typeface="Cambria"/>
              </a:rPr>
              <a:t>two  </a:t>
            </a:r>
            <a:r>
              <a:rPr sz="1200" spc="80" dirty="0">
                <a:latin typeface="Cambria"/>
                <a:cs typeface="Cambria"/>
              </a:rPr>
              <a:t>parts.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45" dirty="0">
                <a:latin typeface="Cambria"/>
                <a:cs typeface="Cambria"/>
              </a:rPr>
              <a:t>first </a:t>
            </a:r>
            <a:r>
              <a:rPr sz="1200" spc="60" dirty="0">
                <a:latin typeface="Cambria"/>
                <a:cs typeface="Cambria"/>
              </a:rPr>
              <a:t>part specifies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operation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45" dirty="0">
                <a:latin typeface="Cambria"/>
                <a:cs typeface="Cambria"/>
              </a:rPr>
              <a:t>performed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second </a:t>
            </a:r>
            <a:r>
              <a:rPr sz="1200" spc="55" dirty="0">
                <a:latin typeface="Cambria"/>
                <a:cs typeface="Cambria"/>
              </a:rPr>
              <a:t>specifies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80" dirty="0">
                <a:latin typeface="Cambria"/>
                <a:cs typeface="Cambria"/>
              </a:rPr>
              <a:t>address. </a:t>
            </a:r>
            <a:r>
              <a:rPr sz="1200" spc="65" dirty="0">
                <a:latin typeface="Cambria"/>
                <a:cs typeface="Cambria"/>
              </a:rPr>
              <a:t>Figure </a:t>
            </a:r>
            <a:r>
              <a:rPr sz="1200" spc="35" dirty="0">
                <a:latin typeface="Cambria"/>
                <a:cs typeface="Cambria"/>
              </a:rPr>
              <a:t>below </a:t>
            </a:r>
            <a:r>
              <a:rPr sz="1200" spc="75" dirty="0">
                <a:latin typeface="Cambria"/>
                <a:cs typeface="Cambria"/>
              </a:rPr>
              <a:t>shows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stored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program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organization.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9304" y="5556884"/>
            <a:ext cx="6047105" cy="3979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1965" indent="-228600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482600" algn="l"/>
              </a:tabLst>
            </a:pPr>
            <a:r>
              <a:rPr sz="1200" spc="70" dirty="0">
                <a:latin typeface="Cambria"/>
                <a:cs typeface="Cambria"/>
              </a:rPr>
              <a:t>Instructions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stored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section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another.</a:t>
            </a:r>
            <a:endParaRPr sz="1200">
              <a:latin typeface="Cambria"/>
              <a:cs typeface="Cambria"/>
            </a:endParaRPr>
          </a:p>
          <a:p>
            <a:pPr marL="481965" marR="73660" indent="-228600" algn="just">
              <a:lnSpc>
                <a:spcPts val="1420"/>
              </a:lnSpc>
              <a:spcBef>
                <a:spcPts val="100"/>
              </a:spcBef>
              <a:buFont typeface="Symbol"/>
              <a:buChar char=""/>
              <a:tabLst>
                <a:tab pos="482600" algn="l"/>
              </a:tabLst>
            </a:pPr>
            <a:r>
              <a:rPr sz="1200" spc="60" dirty="0">
                <a:latin typeface="Cambria"/>
                <a:cs typeface="Cambria"/>
              </a:rPr>
              <a:t>For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4096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words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we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need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12  </a:t>
            </a:r>
            <a:r>
              <a:rPr sz="1200" spc="60" dirty="0">
                <a:latin typeface="Cambria"/>
                <a:cs typeface="Cambria"/>
              </a:rPr>
              <a:t>bits 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55" dirty="0">
                <a:latin typeface="Cambria"/>
                <a:cs typeface="Cambria"/>
              </a:rPr>
              <a:t>specify 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since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2</a:t>
            </a:r>
            <a:r>
              <a:rPr sz="1200" spc="104" baseline="20833" dirty="0">
                <a:latin typeface="Cambria"/>
                <a:cs typeface="Cambria"/>
              </a:rPr>
              <a:t>12</a:t>
            </a:r>
            <a:r>
              <a:rPr sz="1200" spc="70" dirty="0">
                <a:latin typeface="Cambria"/>
                <a:cs typeface="Cambria"/>
              </a:rPr>
              <a:t>=4096.</a:t>
            </a:r>
            <a:endParaRPr sz="1200">
              <a:latin typeface="Cambria"/>
              <a:cs typeface="Cambria"/>
            </a:endParaRPr>
          </a:p>
          <a:p>
            <a:pPr marL="481965" marR="68580" indent="-228600" algn="just">
              <a:lnSpc>
                <a:spcPct val="97900"/>
              </a:lnSpc>
              <a:spcBef>
                <a:spcPts val="15"/>
              </a:spcBef>
              <a:buFont typeface="Symbol"/>
              <a:buChar char=""/>
              <a:tabLst>
                <a:tab pos="482600" algn="l"/>
              </a:tabLst>
            </a:pPr>
            <a:r>
              <a:rPr sz="1200" b="1" spc="75" dirty="0">
                <a:latin typeface="Cambria"/>
                <a:cs typeface="Cambria"/>
              </a:rPr>
              <a:t>Accumulator</a:t>
            </a:r>
            <a:r>
              <a:rPr sz="1200" b="1" spc="80" dirty="0">
                <a:latin typeface="Cambria"/>
                <a:cs typeface="Cambria"/>
              </a:rPr>
              <a:t> </a:t>
            </a:r>
            <a:r>
              <a:rPr sz="1200" b="1" spc="25" dirty="0">
                <a:latin typeface="Cambria"/>
                <a:cs typeface="Cambria"/>
              </a:rPr>
              <a:t>(AC):</a:t>
            </a:r>
            <a:r>
              <a:rPr sz="1200" b="1" spc="3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Computers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single-processor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usually </a:t>
            </a:r>
            <a:r>
              <a:rPr sz="1200" spc="80" dirty="0">
                <a:latin typeface="Cambria"/>
                <a:cs typeface="Cambria"/>
              </a:rPr>
              <a:t>assign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95" dirty="0">
                <a:latin typeface="Cambria"/>
                <a:cs typeface="Cambria"/>
              </a:rPr>
              <a:t>name </a:t>
            </a:r>
            <a:r>
              <a:rPr sz="1200" spc="90" dirty="0">
                <a:latin typeface="Cambria"/>
                <a:cs typeface="Cambria"/>
              </a:rPr>
              <a:t>accumulator. </a:t>
            </a:r>
            <a:r>
              <a:rPr sz="1200" spc="65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operation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45" dirty="0">
                <a:latin typeface="Cambria"/>
                <a:cs typeface="Cambria"/>
              </a:rPr>
              <a:t>performed </a:t>
            </a:r>
            <a:r>
              <a:rPr sz="1200" spc="50" dirty="0">
                <a:latin typeface="Cambria"/>
                <a:cs typeface="Cambria"/>
              </a:rPr>
              <a:t> with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content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30" dirty="0">
                <a:latin typeface="Cambria"/>
                <a:cs typeface="Cambria"/>
              </a:rPr>
              <a:t>AC.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50">
              <a:latin typeface="Cambria"/>
              <a:cs typeface="Cambria"/>
            </a:endParaRPr>
          </a:p>
          <a:p>
            <a:pPr marL="25400">
              <a:lnSpc>
                <a:spcPct val="100000"/>
              </a:lnSpc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0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Registers:</a:t>
            </a:r>
            <a:endParaRPr sz="1200">
              <a:latin typeface="Cambria"/>
              <a:cs typeface="Cambria"/>
            </a:endParaRPr>
          </a:p>
          <a:p>
            <a:pPr marL="654685">
              <a:lnSpc>
                <a:spcPct val="100000"/>
              </a:lnSpc>
              <a:spcBef>
                <a:spcPts val="975"/>
              </a:spcBef>
            </a:pPr>
            <a:r>
              <a:rPr sz="1200" b="1" spc="60" dirty="0">
                <a:latin typeface="Cambria"/>
                <a:cs typeface="Cambria"/>
              </a:rPr>
              <a:t>Need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for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Registers:</a:t>
            </a:r>
            <a:endParaRPr sz="1200">
              <a:latin typeface="Cambria"/>
              <a:cs typeface="Cambria"/>
            </a:endParaRPr>
          </a:p>
          <a:p>
            <a:pPr marL="1396365" lvl="1" indent="-229235">
              <a:lnSpc>
                <a:spcPts val="1345"/>
              </a:lnSpc>
              <a:spcBef>
                <a:spcPts val="1030"/>
              </a:spcBef>
              <a:buFont typeface="Symbol"/>
              <a:buChar char=""/>
              <a:tabLst>
                <a:tab pos="1396365" algn="l"/>
                <a:tab pos="13970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need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for:</a:t>
            </a:r>
            <a:endParaRPr sz="1200">
              <a:latin typeface="Cambria"/>
              <a:cs typeface="Cambria"/>
            </a:endParaRPr>
          </a:p>
          <a:p>
            <a:pPr marL="1854200" marR="70485" lvl="2" indent="-228600">
              <a:lnSpc>
                <a:spcPts val="1400"/>
              </a:lnSpc>
              <a:spcBef>
                <a:spcPts val="190"/>
              </a:spcBef>
              <a:buSzPct val="116666"/>
              <a:buFont typeface="Courier New"/>
              <a:buChar char="o"/>
              <a:tabLst>
                <a:tab pos="1854835" algn="l"/>
              </a:tabLst>
            </a:pP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sequencing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needs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4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counter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calculate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next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after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execution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of</a:t>
            </a:r>
            <a:endParaRPr sz="1200">
              <a:latin typeface="Cambria"/>
              <a:cs typeface="Cambria"/>
            </a:endParaRPr>
          </a:p>
          <a:p>
            <a:pPr marL="1854200">
              <a:lnSpc>
                <a:spcPts val="1280"/>
              </a:lnSpc>
            </a:pP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current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completed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(PC).</a:t>
            </a:r>
            <a:endParaRPr sz="1200">
              <a:latin typeface="Cambria"/>
              <a:cs typeface="Cambria"/>
            </a:endParaRPr>
          </a:p>
          <a:p>
            <a:pPr marL="1854200" marR="68580" lvl="2" indent="-228600">
              <a:lnSpc>
                <a:spcPts val="1400"/>
              </a:lnSpc>
              <a:spcBef>
                <a:spcPts val="180"/>
              </a:spcBef>
              <a:buSzPct val="116666"/>
              <a:buFont typeface="Courier New"/>
              <a:buChar char="o"/>
              <a:tabLst>
                <a:tab pos="1903095" algn="l"/>
                <a:tab pos="1903730" algn="l"/>
              </a:tabLst>
            </a:pPr>
            <a:r>
              <a:rPr dirty="0"/>
              <a:t>	</a:t>
            </a:r>
            <a:r>
              <a:rPr sz="1200" spc="70" dirty="0">
                <a:latin typeface="Cambria"/>
                <a:cs typeface="Cambria"/>
              </a:rPr>
              <a:t>Necessary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provide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4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control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unit</a:t>
            </a:r>
            <a:r>
              <a:rPr sz="1200" spc="23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-2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storing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after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read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endParaRPr sz="1200">
              <a:latin typeface="Cambria"/>
              <a:cs typeface="Cambria"/>
            </a:endParaRPr>
          </a:p>
          <a:p>
            <a:pPr marL="1854200">
              <a:lnSpc>
                <a:spcPts val="1280"/>
              </a:lnSpc>
            </a:pP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0" dirty="0">
                <a:latin typeface="Cambria"/>
                <a:cs typeface="Cambria"/>
              </a:rPr>
              <a:t>(IR).</a:t>
            </a:r>
            <a:endParaRPr sz="1200">
              <a:latin typeface="Cambria"/>
              <a:cs typeface="Cambria"/>
            </a:endParaRPr>
          </a:p>
          <a:p>
            <a:pPr marL="1854200" marR="70485" lvl="2" indent="-228600">
              <a:lnSpc>
                <a:spcPts val="1400"/>
              </a:lnSpc>
              <a:spcBef>
                <a:spcPts val="180"/>
              </a:spcBef>
              <a:buSzPct val="116666"/>
              <a:buFont typeface="Courier New"/>
              <a:buChar char="o"/>
              <a:tabLst>
                <a:tab pos="1854835" algn="l"/>
              </a:tabLst>
            </a:pPr>
            <a:r>
              <a:rPr sz="1200" spc="65" dirty="0">
                <a:latin typeface="Cambria"/>
                <a:cs typeface="Cambria"/>
              </a:rPr>
              <a:t>Needs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processor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manipulating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(AC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10" dirty="0">
                <a:latin typeface="Cambria"/>
                <a:cs typeface="Cambria"/>
              </a:rPr>
              <a:t>TR) 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2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holding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2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2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endParaRPr sz="1200">
              <a:latin typeface="Cambria"/>
              <a:cs typeface="Cambria"/>
            </a:endParaRPr>
          </a:p>
          <a:p>
            <a:pPr marL="1854200">
              <a:lnSpc>
                <a:spcPts val="1380"/>
              </a:lnSpc>
            </a:pPr>
            <a:r>
              <a:rPr sz="1200" spc="25" dirty="0">
                <a:latin typeface="Cambria"/>
                <a:cs typeface="Cambria"/>
              </a:rPr>
              <a:t>(AR).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2470" y="1491996"/>
            <a:ext cx="5474955" cy="39493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1022350"/>
            <a:ext cx="29584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80" dirty="0">
                <a:latin typeface="Cambria"/>
                <a:cs typeface="Cambria"/>
              </a:rPr>
              <a:t>List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Registers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for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Computer: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1617" y="8135873"/>
            <a:ext cx="5607685" cy="1437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49250" algn="ctr">
              <a:lnSpc>
                <a:spcPct val="100000"/>
              </a:lnSpc>
              <a:spcBef>
                <a:spcPts val="100"/>
              </a:spcBef>
            </a:pPr>
            <a:r>
              <a:rPr sz="1200" b="1" spc="95" dirty="0">
                <a:latin typeface="Cambria"/>
                <a:cs typeface="Cambria"/>
              </a:rPr>
              <a:t>Fig.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Registers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5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Memory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Cambria"/>
              <a:cs typeface="Cambria"/>
            </a:endParaRPr>
          </a:p>
          <a:p>
            <a:pPr marL="193675" indent="-181610">
              <a:lnSpc>
                <a:spcPct val="100000"/>
              </a:lnSpc>
              <a:buFont typeface="Symbol"/>
              <a:buChar char=""/>
              <a:tabLst>
                <a:tab pos="194310" algn="l"/>
              </a:tabLst>
            </a:pPr>
            <a:r>
              <a:rPr sz="1200" b="1" spc="70" dirty="0">
                <a:latin typeface="Cambria"/>
                <a:cs typeface="Cambria"/>
              </a:rPr>
              <a:t>Memory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Address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15" dirty="0">
                <a:latin typeface="Cambria"/>
                <a:cs typeface="Cambria"/>
              </a:rPr>
              <a:t>(AR):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12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bits;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holds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  <a:p>
            <a:pPr marL="193675" marR="5080" indent="-181610">
              <a:lnSpc>
                <a:spcPct val="147500"/>
              </a:lnSpc>
              <a:spcBef>
                <a:spcPts val="60"/>
              </a:spcBef>
              <a:buFont typeface="Symbol"/>
              <a:buChar char=""/>
              <a:tabLst>
                <a:tab pos="194310" algn="l"/>
              </a:tabLst>
            </a:pPr>
            <a:r>
              <a:rPr sz="1200" b="1" spc="45" dirty="0">
                <a:latin typeface="Cambria"/>
                <a:cs typeface="Cambria"/>
              </a:rPr>
              <a:t>Program</a:t>
            </a:r>
            <a:r>
              <a:rPr sz="1200" b="1" spc="175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Counter</a:t>
            </a:r>
            <a:r>
              <a:rPr sz="1200" b="1" spc="185" dirty="0">
                <a:latin typeface="Cambria"/>
                <a:cs typeface="Cambria"/>
              </a:rPr>
              <a:t> </a:t>
            </a:r>
            <a:r>
              <a:rPr sz="1200" b="1" spc="15" dirty="0">
                <a:latin typeface="Cambria"/>
                <a:cs typeface="Cambria"/>
              </a:rPr>
              <a:t>(PC):</a:t>
            </a:r>
            <a:r>
              <a:rPr sz="1200" b="1" spc="18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12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bits;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holds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address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next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read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after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current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instruction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executed.</a:t>
            </a:r>
            <a:endParaRPr sz="1200">
              <a:latin typeface="Cambria"/>
              <a:cs typeface="Cambria"/>
            </a:endParaRPr>
          </a:p>
          <a:p>
            <a:pPr marL="193675" indent="-181610">
              <a:lnSpc>
                <a:spcPct val="100000"/>
              </a:lnSpc>
              <a:spcBef>
                <a:spcPts val="740"/>
              </a:spcBef>
              <a:buFont typeface="Symbol"/>
              <a:buChar char=""/>
              <a:tabLst>
                <a:tab pos="194310" algn="l"/>
              </a:tabLst>
            </a:pPr>
            <a:r>
              <a:rPr sz="1200" b="1" spc="75" dirty="0">
                <a:latin typeface="Cambria"/>
                <a:cs typeface="Cambria"/>
              </a:rPr>
              <a:t>Data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Register(DR):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16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bits;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holds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operand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read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memory.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265" y="1440180"/>
            <a:ext cx="5870775" cy="250898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7299" y="4177284"/>
            <a:ext cx="5708009" cy="37621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61617" y="244856"/>
            <a:ext cx="5611495" cy="2747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7620" indent="-181610">
              <a:lnSpc>
                <a:spcPct val="146700"/>
              </a:lnSpc>
              <a:spcBef>
                <a:spcPts val="100"/>
              </a:spcBef>
              <a:buFont typeface="Symbol"/>
              <a:buChar char=""/>
              <a:tabLst>
                <a:tab pos="194310" algn="l"/>
                <a:tab pos="1362075" algn="l"/>
                <a:tab pos="2174240" algn="l"/>
                <a:tab pos="2701290" algn="l"/>
                <a:tab pos="3362325" algn="l"/>
                <a:tab pos="4052570" algn="l"/>
                <a:tab pos="4803140" algn="l"/>
              </a:tabLst>
            </a:pPr>
            <a:r>
              <a:rPr sz="1200" b="1" spc="75" dirty="0">
                <a:latin typeface="Cambria"/>
                <a:cs typeface="Cambria"/>
              </a:rPr>
              <a:t>Accumulato</a:t>
            </a:r>
            <a:r>
              <a:rPr sz="1200" b="1" spc="70" dirty="0">
                <a:latin typeface="Cambria"/>
                <a:cs typeface="Cambria"/>
              </a:rPr>
              <a:t>r</a:t>
            </a:r>
            <a:r>
              <a:rPr sz="1200" b="1" dirty="0">
                <a:latin typeface="Cambria"/>
                <a:cs typeface="Cambria"/>
              </a:rPr>
              <a:t>	</a:t>
            </a: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dirty="0">
                <a:latin typeface="Cambria"/>
                <a:cs typeface="Cambria"/>
              </a:rPr>
              <a:t>	</a:t>
            </a:r>
            <a:r>
              <a:rPr sz="1200" b="1" spc="25" dirty="0">
                <a:latin typeface="Cambria"/>
                <a:cs typeface="Cambria"/>
              </a:rPr>
              <a:t>(AC):</a:t>
            </a:r>
            <a:r>
              <a:rPr sz="1200" b="1" dirty="0">
                <a:latin typeface="Cambria"/>
                <a:cs typeface="Cambria"/>
              </a:rPr>
              <a:t>	</a:t>
            </a:r>
            <a:r>
              <a:rPr sz="1200" spc="70" dirty="0">
                <a:latin typeface="Cambria"/>
                <a:cs typeface="Cambria"/>
              </a:rPr>
              <a:t>16bits</a:t>
            </a:r>
            <a:r>
              <a:rPr sz="1200" spc="40" dirty="0">
                <a:latin typeface="Cambria"/>
                <a:cs typeface="Cambria"/>
              </a:rPr>
              <a:t>;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60" dirty="0">
                <a:latin typeface="Cambria"/>
                <a:cs typeface="Cambria"/>
              </a:rPr>
              <a:t>genera</a:t>
            </a:r>
            <a:r>
              <a:rPr sz="1200" spc="35" dirty="0">
                <a:latin typeface="Cambria"/>
                <a:cs typeface="Cambria"/>
              </a:rPr>
              <a:t>l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65" dirty="0">
                <a:latin typeface="Cambria"/>
                <a:cs typeface="Cambria"/>
              </a:rPr>
              <a:t>purpos</a:t>
            </a:r>
            <a:r>
              <a:rPr sz="1200" spc="70" dirty="0">
                <a:latin typeface="Cambria"/>
                <a:cs typeface="Cambria"/>
              </a:rPr>
              <a:t>e</a:t>
            </a:r>
            <a:r>
              <a:rPr sz="1200" dirty="0">
                <a:latin typeface="Cambria"/>
                <a:cs typeface="Cambria"/>
              </a:rPr>
              <a:t>	</a:t>
            </a:r>
            <a:r>
              <a:rPr sz="1200" spc="55" dirty="0">
                <a:latin typeface="Cambria"/>
                <a:cs typeface="Cambria"/>
              </a:rPr>
              <a:t>processing  register.</a:t>
            </a:r>
            <a:endParaRPr sz="1200">
              <a:latin typeface="Cambria"/>
              <a:cs typeface="Cambria"/>
            </a:endParaRPr>
          </a:p>
          <a:p>
            <a:pPr marL="193675" marR="6350" indent="-181610">
              <a:lnSpc>
                <a:spcPct val="147600"/>
              </a:lnSpc>
              <a:spcBef>
                <a:spcPts val="55"/>
              </a:spcBef>
              <a:buFont typeface="Symbol"/>
              <a:buChar char=""/>
              <a:tabLst>
                <a:tab pos="194310" algn="l"/>
              </a:tabLst>
            </a:pPr>
            <a:r>
              <a:rPr sz="1200" b="1" spc="75" dirty="0">
                <a:latin typeface="Cambria"/>
                <a:cs typeface="Cambria"/>
              </a:rPr>
              <a:t>Instruction</a:t>
            </a:r>
            <a:r>
              <a:rPr sz="1200" b="1" spc="35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spc="350" dirty="0">
                <a:latin typeface="Cambria"/>
                <a:cs typeface="Cambria"/>
              </a:rPr>
              <a:t> </a:t>
            </a:r>
            <a:r>
              <a:rPr sz="1200" b="1" spc="10" dirty="0">
                <a:latin typeface="Cambria"/>
                <a:cs typeface="Cambria"/>
              </a:rPr>
              <a:t>(IR):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16bits;</a:t>
            </a:r>
            <a:r>
              <a:rPr sz="1200" spc="30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instructions</a:t>
            </a:r>
            <a:r>
              <a:rPr sz="1200" spc="30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read</a:t>
            </a:r>
            <a:r>
              <a:rPr sz="1200" spc="30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31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30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placed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there.</a:t>
            </a:r>
            <a:endParaRPr sz="1200">
              <a:latin typeface="Cambria"/>
              <a:cs typeface="Cambria"/>
            </a:endParaRPr>
          </a:p>
          <a:p>
            <a:pPr marL="193675" marR="5080" indent="-181610">
              <a:lnSpc>
                <a:spcPct val="146700"/>
              </a:lnSpc>
              <a:spcBef>
                <a:spcPts val="75"/>
              </a:spcBef>
              <a:buFont typeface="Symbol"/>
              <a:buChar char=""/>
              <a:tabLst>
                <a:tab pos="194310" algn="l"/>
              </a:tabLst>
            </a:pPr>
            <a:r>
              <a:rPr sz="1200" b="1" spc="50" dirty="0">
                <a:latin typeface="Cambria"/>
                <a:cs typeface="Cambria"/>
              </a:rPr>
              <a:t>Temporary</a:t>
            </a:r>
            <a:r>
              <a:rPr sz="1200" b="1" spc="5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spc="75" dirty="0">
                <a:latin typeface="Cambria"/>
                <a:cs typeface="Cambria"/>
              </a:rPr>
              <a:t> </a:t>
            </a:r>
            <a:r>
              <a:rPr sz="1200" b="1" spc="15" dirty="0">
                <a:latin typeface="Cambria"/>
                <a:cs typeface="Cambria"/>
              </a:rPr>
              <a:t>(TR):</a:t>
            </a:r>
            <a:r>
              <a:rPr sz="1200" b="1" spc="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16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bits;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used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holding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temporary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during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processing.</a:t>
            </a:r>
            <a:endParaRPr sz="1200">
              <a:latin typeface="Cambria"/>
              <a:cs typeface="Cambria"/>
            </a:endParaRPr>
          </a:p>
          <a:p>
            <a:pPr marL="193675" marR="7620" indent="-181610">
              <a:lnSpc>
                <a:spcPct val="147500"/>
              </a:lnSpc>
              <a:spcBef>
                <a:spcPts val="60"/>
              </a:spcBef>
              <a:buFont typeface="Symbol"/>
              <a:buChar char=""/>
              <a:tabLst>
                <a:tab pos="194310" algn="l"/>
              </a:tabLst>
            </a:pPr>
            <a:r>
              <a:rPr sz="1200" b="1" spc="75" dirty="0">
                <a:latin typeface="Cambria"/>
                <a:cs typeface="Cambria"/>
              </a:rPr>
              <a:t>Input</a:t>
            </a:r>
            <a:r>
              <a:rPr sz="1200" b="1" spc="25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spc="254" dirty="0">
                <a:latin typeface="Cambria"/>
                <a:cs typeface="Cambria"/>
              </a:rPr>
              <a:t> </a:t>
            </a:r>
            <a:r>
              <a:rPr sz="1200" b="1" spc="25" dirty="0">
                <a:latin typeface="Cambria"/>
                <a:cs typeface="Cambria"/>
              </a:rPr>
              <a:t>(INPR):</a:t>
            </a:r>
            <a:r>
              <a:rPr sz="1200" b="1" spc="20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8bits;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INPR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receives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8</a:t>
            </a:r>
            <a:r>
              <a:rPr sz="1200" spc="20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bit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character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20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device.</a:t>
            </a:r>
            <a:endParaRPr sz="1200">
              <a:latin typeface="Cambria"/>
              <a:cs typeface="Cambria"/>
            </a:endParaRPr>
          </a:p>
          <a:p>
            <a:pPr marL="193675" marR="5080" indent="-181610">
              <a:lnSpc>
                <a:spcPct val="146700"/>
              </a:lnSpc>
              <a:spcBef>
                <a:spcPts val="70"/>
              </a:spcBef>
              <a:buFont typeface="Symbol"/>
              <a:buChar char=""/>
              <a:tabLst>
                <a:tab pos="194310" algn="l"/>
              </a:tabLst>
            </a:pPr>
            <a:r>
              <a:rPr sz="1200" b="1" spc="90" dirty="0">
                <a:latin typeface="Cambria"/>
                <a:cs typeface="Cambria"/>
              </a:rPr>
              <a:t>Output</a:t>
            </a:r>
            <a:r>
              <a:rPr sz="1200" b="1" spc="28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spc="290" dirty="0">
                <a:latin typeface="Cambria"/>
                <a:cs typeface="Cambria"/>
              </a:rPr>
              <a:t> </a:t>
            </a:r>
            <a:r>
              <a:rPr sz="1200" b="1" spc="40" dirty="0">
                <a:latin typeface="Cambria"/>
                <a:cs typeface="Cambria"/>
              </a:rPr>
              <a:t>(OUTR):</a:t>
            </a:r>
            <a:r>
              <a:rPr sz="1200" b="1" spc="25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8bits,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114" dirty="0">
                <a:latin typeface="Cambria"/>
                <a:cs typeface="Cambria"/>
              </a:rPr>
              <a:t>OUTR</a:t>
            </a:r>
            <a:r>
              <a:rPr sz="1200" spc="2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holds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8-bit</a:t>
            </a:r>
            <a:r>
              <a:rPr sz="1200" spc="2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character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254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an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device.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0270" cy="2072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spc="110" dirty="0">
                <a:latin typeface="Cambria"/>
                <a:cs typeface="Cambria"/>
              </a:rPr>
              <a:t>Common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Bus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System: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47200"/>
              </a:lnSpc>
              <a:spcBef>
                <a:spcPts val="985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spc="60" dirty="0">
                <a:latin typeface="Cambria"/>
                <a:cs typeface="Cambria"/>
              </a:rPr>
              <a:t>eight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registers, 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5" dirty="0">
                <a:latin typeface="Cambria"/>
                <a:cs typeface="Cambria"/>
              </a:rPr>
              <a:t>memory  </a:t>
            </a:r>
            <a:r>
              <a:rPr sz="1200" spc="80" dirty="0">
                <a:latin typeface="Cambria"/>
                <a:cs typeface="Cambria"/>
              </a:rPr>
              <a:t>unit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5" dirty="0">
                <a:latin typeface="Cambria"/>
                <a:cs typeface="Cambria"/>
              </a:rPr>
              <a:t>control  </a:t>
            </a:r>
            <a:r>
              <a:rPr sz="1200" spc="90" dirty="0">
                <a:latin typeface="Cambria"/>
                <a:cs typeface="Cambria"/>
              </a:rPr>
              <a:t>unit.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Paths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40" dirty="0">
                <a:latin typeface="Cambria"/>
                <a:cs typeface="Cambria"/>
              </a:rPr>
              <a:t>provided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60" dirty="0">
                <a:latin typeface="Cambria"/>
                <a:cs typeface="Cambria"/>
              </a:rPr>
              <a:t>transfer information </a:t>
            </a:r>
            <a:r>
              <a:rPr sz="1200" spc="50" dirty="0">
                <a:latin typeface="Cambria"/>
                <a:cs typeface="Cambria"/>
              </a:rPr>
              <a:t>from  </a:t>
            </a:r>
            <a:r>
              <a:rPr sz="1200" spc="60" dirty="0">
                <a:latin typeface="Cambria"/>
                <a:cs typeface="Cambria"/>
              </a:rPr>
              <a:t>one </a:t>
            </a:r>
            <a:r>
              <a:rPr sz="1200" spc="45" dirty="0">
                <a:latin typeface="Cambria"/>
                <a:cs typeface="Cambria"/>
              </a:rPr>
              <a:t>register 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65" dirty="0">
                <a:latin typeface="Cambria"/>
                <a:cs typeface="Cambria"/>
              </a:rPr>
              <a:t>another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between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registers.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146700"/>
              </a:lnSpc>
              <a:spcBef>
                <a:spcPts val="994"/>
              </a:spcBef>
            </a:pP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efficient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scheme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transferring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information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75" dirty="0">
                <a:latin typeface="Cambria"/>
                <a:cs typeface="Cambria"/>
              </a:rPr>
              <a:t>system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many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95" dirty="0">
                <a:latin typeface="Cambria"/>
                <a:cs typeface="Cambria"/>
              </a:rPr>
              <a:t>use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90" dirty="0">
                <a:latin typeface="Cambria"/>
                <a:cs typeface="Cambria"/>
              </a:rPr>
              <a:t>common </a:t>
            </a:r>
            <a:r>
              <a:rPr sz="1200" spc="114" dirty="0">
                <a:latin typeface="Cambria"/>
                <a:cs typeface="Cambria"/>
              </a:rPr>
              <a:t>bus.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connection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0" dirty="0">
                <a:latin typeface="Cambria"/>
                <a:cs typeface="Cambria"/>
              </a:rPr>
              <a:t>registers 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basic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computer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system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below: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2702" y="8841435"/>
            <a:ext cx="4667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95" dirty="0">
                <a:latin typeface="Cambria"/>
                <a:cs typeface="Cambria"/>
              </a:rPr>
              <a:t>Fig.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45" dirty="0">
                <a:latin typeface="Cambria"/>
                <a:cs typeface="Cambria"/>
              </a:rPr>
              <a:t> </a:t>
            </a:r>
            <a:r>
              <a:rPr sz="1200" b="1" spc="55" dirty="0">
                <a:latin typeface="Cambria"/>
                <a:cs typeface="Cambria"/>
              </a:rPr>
              <a:t>registers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connected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to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50" dirty="0">
                <a:latin typeface="Cambria"/>
                <a:cs typeface="Cambria"/>
              </a:rPr>
              <a:t>a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common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45" dirty="0">
                <a:latin typeface="Cambria"/>
                <a:cs typeface="Cambria"/>
              </a:rPr>
              <a:t>bus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7860" y="2602992"/>
            <a:ext cx="4084319" cy="60418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9153" y="235712"/>
            <a:ext cx="5514975" cy="893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457200" algn="just">
              <a:lnSpc>
                <a:spcPct val="1467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85" dirty="0">
                <a:latin typeface="Cambria"/>
                <a:cs typeface="Cambria"/>
              </a:rPr>
              <a:t>outputs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seven </a:t>
            </a:r>
            <a:r>
              <a:rPr sz="1200" spc="50" dirty="0">
                <a:latin typeface="Cambria"/>
                <a:cs typeface="Cambria"/>
              </a:rPr>
              <a:t>registers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5" dirty="0">
                <a:latin typeface="Cambria"/>
                <a:cs typeface="Cambria"/>
              </a:rPr>
              <a:t>connected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 </a:t>
            </a:r>
            <a:r>
              <a:rPr sz="1200" spc="114" dirty="0">
                <a:latin typeface="Cambria"/>
                <a:cs typeface="Cambria"/>
              </a:rPr>
              <a:t>bus. </a:t>
            </a:r>
            <a:r>
              <a:rPr sz="1200" spc="60" dirty="0">
                <a:latin typeface="Cambria"/>
                <a:cs typeface="Cambria"/>
              </a:rPr>
              <a:t>The specific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5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selected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65" dirty="0">
                <a:latin typeface="Cambria"/>
                <a:cs typeface="Cambria"/>
              </a:rPr>
              <a:t>lines </a:t>
            </a:r>
            <a:r>
              <a:rPr sz="1200" spc="75" dirty="0">
                <a:latin typeface="Cambria"/>
                <a:cs typeface="Cambria"/>
              </a:rPr>
              <a:t>at </a:t>
            </a:r>
            <a:r>
              <a:rPr sz="1200" spc="85" dirty="0">
                <a:latin typeface="Cambria"/>
                <a:cs typeface="Cambria"/>
              </a:rPr>
              <a:t>any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given </a:t>
            </a:r>
            <a:r>
              <a:rPr sz="1200" spc="60" dirty="0">
                <a:latin typeface="Cambria"/>
                <a:cs typeface="Cambria"/>
              </a:rPr>
              <a:t>time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determined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70" dirty="0">
                <a:latin typeface="Cambria"/>
                <a:cs typeface="Cambria"/>
              </a:rPr>
              <a:t>value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selection variables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800" spc="195" baseline="4629" dirty="0">
                <a:latin typeface="Cambria"/>
                <a:cs typeface="Cambria"/>
              </a:rPr>
              <a:t>S</a:t>
            </a:r>
            <a:r>
              <a:rPr sz="800" spc="130" dirty="0">
                <a:latin typeface="Cambria"/>
                <a:cs typeface="Cambria"/>
              </a:rPr>
              <a:t>2</a:t>
            </a:r>
            <a:r>
              <a:rPr sz="1800" spc="195" baseline="4629" dirty="0">
                <a:latin typeface="Cambria"/>
                <a:cs typeface="Cambria"/>
              </a:rPr>
              <a:t>,</a:t>
            </a:r>
            <a:r>
              <a:rPr sz="1800" spc="202" baseline="4629" dirty="0">
                <a:latin typeface="Cambria"/>
                <a:cs typeface="Cambria"/>
              </a:rPr>
              <a:t> </a:t>
            </a:r>
            <a:r>
              <a:rPr sz="1800" spc="179" baseline="4629" dirty="0">
                <a:latin typeface="Cambria"/>
                <a:cs typeface="Cambria"/>
              </a:rPr>
              <a:t>S</a:t>
            </a:r>
            <a:r>
              <a:rPr sz="800" spc="120" dirty="0">
                <a:latin typeface="Cambria"/>
                <a:cs typeface="Cambria"/>
              </a:rPr>
              <a:t>1</a:t>
            </a:r>
            <a:r>
              <a:rPr sz="800" spc="125" dirty="0">
                <a:latin typeface="Cambria"/>
                <a:cs typeface="Cambria"/>
              </a:rPr>
              <a:t> </a:t>
            </a:r>
            <a:r>
              <a:rPr sz="1800" spc="150" baseline="4629" dirty="0">
                <a:latin typeface="Cambria"/>
                <a:cs typeface="Cambria"/>
              </a:rPr>
              <a:t>and</a:t>
            </a:r>
            <a:r>
              <a:rPr sz="1800" spc="157" baseline="4629" dirty="0">
                <a:latin typeface="Cambria"/>
                <a:cs typeface="Cambria"/>
              </a:rPr>
              <a:t> </a:t>
            </a:r>
            <a:r>
              <a:rPr sz="1800" spc="195" baseline="4629" dirty="0">
                <a:latin typeface="Cambria"/>
                <a:cs typeface="Cambria"/>
              </a:rPr>
              <a:t>S</a:t>
            </a:r>
            <a:r>
              <a:rPr sz="800" spc="130" dirty="0">
                <a:latin typeface="Cambria"/>
                <a:cs typeface="Cambria"/>
              </a:rPr>
              <a:t>0</a:t>
            </a:r>
            <a:r>
              <a:rPr sz="1800" spc="195" baseline="4629" dirty="0">
                <a:latin typeface="Cambria"/>
                <a:cs typeface="Cambria"/>
              </a:rPr>
              <a:t>.</a:t>
            </a:r>
            <a:r>
              <a:rPr sz="1800" spc="202" baseline="4629" dirty="0">
                <a:latin typeface="Cambria"/>
                <a:cs typeface="Cambria"/>
              </a:rPr>
              <a:t> </a:t>
            </a:r>
            <a:r>
              <a:rPr sz="1800" spc="89" baseline="4629" dirty="0">
                <a:latin typeface="Cambria"/>
                <a:cs typeface="Cambria"/>
              </a:rPr>
              <a:t>The</a:t>
            </a:r>
            <a:r>
              <a:rPr sz="1800" spc="97" baseline="4629" dirty="0">
                <a:latin typeface="Cambria"/>
                <a:cs typeface="Cambria"/>
              </a:rPr>
              <a:t> </a:t>
            </a:r>
            <a:r>
              <a:rPr sz="1800" spc="127" baseline="4629" dirty="0">
                <a:latin typeface="Cambria"/>
                <a:cs typeface="Cambria"/>
              </a:rPr>
              <a:t>number</a:t>
            </a:r>
            <a:r>
              <a:rPr sz="1800" spc="135" baseline="4629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along</a:t>
            </a:r>
            <a:r>
              <a:rPr sz="1800" spc="104" baseline="4629" dirty="0">
                <a:latin typeface="Cambria"/>
                <a:cs typeface="Cambria"/>
              </a:rPr>
              <a:t> </a:t>
            </a:r>
            <a:r>
              <a:rPr sz="1800" spc="135" baseline="4629" dirty="0">
                <a:latin typeface="Cambria"/>
                <a:cs typeface="Cambria"/>
              </a:rPr>
              <a:t>each</a:t>
            </a:r>
            <a:r>
              <a:rPr sz="1800" spc="142" baseline="4629" dirty="0">
                <a:latin typeface="Cambria"/>
                <a:cs typeface="Cambria"/>
              </a:rPr>
              <a:t> </a:t>
            </a:r>
            <a:r>
              <a:rPr sz="1800" spc="120" baseline="4629" dirty="0">
                <a:latin typeface="Cambria"/>
                <a:cs typeface="Cambria"/>
              </a:rPr>
              <a:t>output</a:t>
            </a:r>
            <a:r>
              <a:rPr sz="1800" spc="127" baseline="4629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"/>
                <a:cs typeface="Cambria"/>
              </a:rPr>
              <a:t>shows</a:t>
            </a:r>
            <a:r>
              <a:rPr sz="1800" spc="120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the</a:t>
            </a:r>
            <a:r>
              <a:rPr sz="1800" spc="112" baseline="4629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decimal </a:t>
            </a:r>
            <a:r>
              <a:rPr sz="1800" spc="104" baseline="4629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equivalents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required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selection.</a:t>
            </a:r>
            <a:endParaRPr sz="1200">
              <a:latin typeface="Cambria"/>
              <a:cs typeface="Cambria"/>
            </a:endParaRPr>
          </a:p>
          <a:p>
            <a:pPr marL="12700" marR="5715" algn="just">
              <a:lnSpc>
                <a:spcPts val="2210"/>
              </a:lnSpc>
              <a:spcBef>
                <a:spcPts val="100"/>
              </a:spcBef>
            </a:pPr>
            <a:r>
              <a:rPr sz="1200" spc="90" dirty="0">
                <a:latin typeface="Cambria"/>
                <a:cs typeface="Cambria"/>
              </a:rPr>
              <a:t>e.g.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65" dirty="0">
                <a:latin typeface="Cambria"/>
                <a:cs typeface="Cambria"/>
              </a:rPr>
              <a:t>along</a:t>
            </a:r>
            <a:r>
              <a:rPr sz="1200" spc="70" dirty="0">
                <a:latin typeface="Cambria"/>
                <a:cs typeface="Cambria"/>
              </a:rPr>
              <a:t> 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30" dirty="0">
                <a:latin typeface="Cambria"/>
                <a:cs typeface="Cambria"/>
              </a:rPr>
              <a:t>DR </a:t>
            </a:r>
            <a:r>
              <a:rPr sz="1200" spc="65" dirty="0">
                <a:latin typeface="Cambria"/>
                <a:cs typeface="Cambria"/>
              </a:rPr>
              <a:t>is  </a:t>
            </a:r>
            <a:r>
              <a:rPr sz="1200" spc="105" dirty="0">
                <a:latin typeface="Cambria"/>
                <a:cs typeface="Cambria"/>
              </a:rPr>
              <a:t>3. </a:t>
            </a:r>
            <a:r>
              <a:rPr sz="1200" spc="60" dirty="0">
                <a:latin typeface="Cambria"/>
                <a:cs typeface="Cambria"/>
              </a:rPr>
              <a:t>The  </a:t>
            </a:r>
            <a:r>
              <a:rPr sz="1200" spc="65" dirty="0">
                <a:latin typeface="Cambria"/>
                <a:cs typeface="Cambria"/>
              </a:rPr>
              <a:t>16-bit  </a:t>
            </a:r>
            <a:r>
              <a:rPr sz="1200" spc="85" dirty="0">
                <a:latin typeface="Cambria"/>
                <a:cs typeface="Cambria"/>
              </a:rPr>
              <a:t>outputs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140" dirty="0">
                <a:latin typeface="Cambria"/>
                <a:cs typeface="Cambria"/>
              </a:rPr>
              <a:t>DR </a:t>
            </a:r>
            <a:r>
              <a:rPr sz="1200" spc="145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are</a:t>
            </a:r>
            <a:r>
              <a:rPr sz="1800" spc="165" baseline="4629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placed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12" baseline="4629" dirty="0">
                <a:latin typeface="Cambria"/>
                <a:cs typeface="Cambria"/>
              </a:rPr>
              <a:t>on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the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165" baseline="4629" dirty="0">
                <a:latin typeface="Cambria"/>
                <a:cs typeface="Cambria"/>
              </a:rPr>
              <a:t>bus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lines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when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187" baseline="4629" dirty="0">
                <a:latin typeface="Cambria"/>
                <a:cs typeface="Cambria"/>
              </a:rPr>
              <a:t>S</a:t>
            </a:r>
            <a:r>
              <a:rPr sz="800" spc="125" dirty="0">
                <a:latin typeface="Cambria"/>
                <a:cs typeface="Cambria"/>
              </a:rPr>
              <a:t>2</a:t>
            </a:r>
            <a:r>
              <a:rPr sz="1800" spc="187" baseline="4629" dirty="0">
                <a:latin typeface="Cambria"/>
                <a:cs typeface="Cambria"/>
              </a:rPr>
              <a:t>S</a:t>
            </a:r>
            <a:r>
              <a:rPr sz="800" spc="125" dirty="0">
                <a:latin typeface="Cambria"/>
                <a:cs typeface="Cambria"/>
              </a:rPr>
              <a:t>1</a:t>
            </a:r>
            <a:r>
              <a:rPr sz="1800" spc="187" baseline="4629" dirty="0">
                <a:latin typeface="Cambria"/>
                <a:cs typeface="Cambria"/>
              </a:rPr>
              <a:t>S</a:t>
            </a:r>
            <a:r>
              <a:rPr sz="800" spc="125" dirty="0">
                <a:latin typeface="Cambria"/>
                <a:cs typeface="Cambria"/>
              </a:rPr>
              <a:t>0</a:t>
            </a:r>
            <a:r>
              <a:rPr sz="800" spc="200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=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35" baseline="4629" dirty="0">
                <a:latin typeface="Cambria"/>
                <a:cs typeface="Cambria"/>
              </a:rPr>
              <a:t>011.</a:t>
            </a:r>
            <a:endParaRPr sz="1800" baseline="4629">
              <a:latin typeface="Cambria"/>
              <a:cs typeface="Cambria"/>
            </a:endParaRPr>
          </a:p>
          <a:p>
            <a:pPr marL="469900" algn="just">
              <a:lnSpc>
                <a:spcPct val="100000"/>
              </a:lnSpc>
              <a:spcBef>
                <a:spcPts val="385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 lines 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40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39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39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5" dirty="0">
                <a:latin typeface="Cambria"/>
                <a:cs typeface="Cambria"/>
              </a:rPr>
              <a:t> connected</a:t>
            </a:r>
            <a:r>
              <a:rPr sz="1200" spc="39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9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405" dirty="0">
                <a:latin typeface="Cambria"/>
                <a:cs typeface="Cambria"/>
              </a:rPr>
              <a:t> </a:t>
            </a:r>
            <a:r>
              <a:rPr sz="1200" spc="20" dirty="0">
                <a:latin typeface="Cambria"/>
                <a:cs typeface="Cambria"/>
              </a:rPr>
              <a:t>of</a:t>
            </a:r>
            <a:endParaRPr sz="1200">
              <a:latin typeface="Cambria"/>
              <a:cs typeface="Cambria"/>
            </a:endParaRPr>
          </a:p>
          <a:p>
            <a:pPr marL="12700" marR="6985" algn="just">
              <a:lnSpc>
                <a:spcPct val="146700"/>
              </a:lnSpc>
            </a:pP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5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memory.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particular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whose </a:t>
            </a:r>
            <a:r>
              <a:rPr sz="1200" spc="114" dirty="0">
                <a:latin typeface="Cambria"/>
                <a:cs typeface="Cambria"/>
              </a:rPr>
              <a:t>LD </a:t>
            </a:r>
            <a:r>
              <a:rPr sz="1200" spc="15" dirty="0">
                <a:latin typeface="Cambria"/>
                <a:cs typeface="Cambria"/>
              </a:rPr>
              <a:t>(Load)  </a:t>
            </a:r>
            <a:r>
              <a:rPr sz="1200" spc="80" dirty="0">
                <a:latin typeface="Cambria"/>
                <a:cs typeface="Cambria"/>
              </a:rPr>
              <a:t>input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enabled </a:t>
            </a:r>
            <a:r>
              <a:rPr sz="1200" spc="45" dirty="0">
                <a:latin typeface="Cambria"/>
                <a:cs typeface="Cambria"/>
              </a:rPr>
              <a:t>receives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70" dirty="0">
                <a:latin typeface="Cambria"/>
                <a:cs typeface="Cambria"/>
              </a:rPr>
              <a:t>during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next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clock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pulse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transition.</a:t>
            </a:r>
            <a:endParaRPr sz="1200">
              <a:latin typeface="Cambria"/>
              <a:cs typeface="Cambria"/>
            </a:endParaRPr>
          </a:p>
          <a:p>
            <a:pPr marL="469900" marR="6985" lvl="1" indent="-228600" algn="just">
              <a:lnSpc>
                <a:spcPct val="150000"/>
              </a:lnSpc>
              <a:spcBef>
                <a:spcPts val="3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2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receives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contents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when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write</a:t>
            </a:r>
            <a:r>
              <a:rPr sz="1200" spc="22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-25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activated.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memory</a:t>
            </a:r>
            <a:r>
              <a:rPr sz="1200" spc="70" dirty="0">
                <a:latin typeface="Cambria"/>
                <a:cs typeface="Cambria"/>
              </a:rPr>
              <a:t> places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16-bit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onto  </a:t>
            </a:r>
            <a:r>
              <a:rPr sz="1200" spc="65" dirty="0">
                <a:latin typeface="Cambria"/>
                <a:cs typeface="Cambria"/>
              </a:rPr>
              <a:t>the 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when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104" baseline="4629" dirty="0">
                <a:latin typeface="Cambria"/>
                <a:cs typeface="Cambria"/>
              </a:rPr>
              <a:t>the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89" baseline="4629" dirty="0">
                <a:latin typeface="Cambria"/>
                <a:cs typeface="Cambria"/>
              </a:rPr>
              <a:t>read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27" baseline="4629" dirty="0">
                <a:latin typeface="Cambria"/>
                <a:cs typeface="Cambria"/>
              </a:rPr>
              <a:t>input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97" baseline="4629" dirty="0">
                <a:latin typeface="Cambria"/>
                <a:cs typeface="Cambria"/>
              </a:rPr>
              <a:t>is</a:t>
            </a:r>
            <a:r>
              <a:rPr sz="1800" spc="179" baseline="4629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activated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50" baseline="4629" dirty="0">
                <a:latin typeface="Cambria"/>
                <a:cs typeface="Cambria"/>
              </a:rPr>
              <a:t>and</a:t>
            </a:r>
            <a:r>
              <a:rPr sz="1800" spc="179" baseline="4629" dirty="0">
                <a:latin typeface="Cambria"/>
                <a:cs typeface="Cambria"/>
              </a:rPr>
              <a:t> S</a:t>
            </a:r>
            <a:r>
              <a:rPr sz="800" spc="120" dirty="0">
                <a:latin typeface="Cambria"/>
                <a:cs typeface="Cambria"/>
              </a:rPr>
              <a:t>2</a:t>
            </a:r>
            <a:r>
              <a:rPr sz="1800" spc="179" baseline="4629" dirty="0">
                <a:latin typeface="Cambria"/>
                <a:cs typeface="Cambria"/>
              </a:rPr>
              <a:t>S</a:t>
            </a:r>
            <a:r>
              <a:rPr sz="800" spc="120" dirty="0">
                <a:latin typeface="Cambria"/>
                <a:cs typeface="Cambria"/>
              </a:rPr>
              <a:t>1</a:t>
            </a:r>
            <a:r>
              <a:rPr sz="1800" spc="179" baseline="4629" dirty="0">
                <a:latin typeface="Cambria"/>
                <a:cs typeface="Cambria"/>
              </a:rPr>
              <a:t>S</a:t>
            </a:r>
            <a:r>
              <a:rPr sz="800" spc="120" dirty="0">
                <a:latin typeface="Cambria"/>
                <a:cs typeface="Cambria"/>
              </a:rPr>
              <a:t>0</a:t>
            </a:r>
            <a:r>
              <a:rPr sz="800" spc="210" dirty="0">
                <a:latin typeface="Cambria"/>
                <a:cs typeface="Cambria"/>
              </a:rPr>
              <a:t> </a:t>
            </a:r>
            <a:r>
              <a:rPr sz="1800" spc="82" baseline="4629" dirty="0">
                <a:latin typeface="Cambria"/>
                <a:cs typeface="Cambria"/>
              </a:rPr>
              <a:t>=</a:t>
            </a:r>
            <a:r>
              <a:rPr sz="1800" spc="172" baseline="4629" dirty="0">
                <a:latin typeface="Cambria"/>
                <a:cs typeface="Cambria"/>
              </a:rPr>
              <a:t> </a:t>
            </a:r>
            <a:r>
              <a:rPr sz="1800" spc="135" baseline="4629" dirty="0">
                <a:latin typeface="Cambria"/>
                <a:cs typeface="Cambria"/>
              </a:rPr>
              <a:t>111.</a:t>
            </a:r>
            <a:endParaRPr sz="1800" baseline="4629">
              <a:latin typeface="Cambria"/>
              <a:cs typeface="Cambria"/>
            </a:endParaRPr>
          </a:p>
          <a:p>
            <a:pPr marL="469900" lvl="1" indent="-228600" algn="just">
              <a:lnSpc>
                <a:spcPct val="100000"/>
              </a:lnSpc>
              <a:spcBef>
                <a:spcPts val="64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15" dirty="0">
                <a:latin typeface="Cambria"/>
                <a:cs typeface="Cambria"/>
              </a:rPr>
              <a:t>Two </a:t>
            </a:r>
            <a:r>
              <a:rPr sz="1200" spc="15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AR</a:t>
            </a:r>
            <a:r>
              <a:rPr sz="1200" spc="43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and</a:t>
            </a:r>
            <a:r>
              <a:rPr sz="1200" spc="430" dirty="0">
                <a:latin typeface="Cambria"/>
                <a:cs typeface="Cambria"/>
              </a:rPr>
              <a:t> </a:t>
            </a:r>
            <a:r>
              <a:rPr sz="1200" spc="130" dirty="0">
                <a:latin typeface="Cambria"/>
                <a:cs typeface="Cambria"/>
              </a:rPr>
              <a:t>PC,</a:t>
            </a:r>
            <a:r>
              <a:rPr sz="1200" spc="43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have 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12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43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since 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they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hold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endParaRPr sz="1200">
              <a:latin typeface="Cambria"/>
              <a:cs typeface="Cambria"/>
            </a:endParaRPr>
          </a:p>
          <a:p>
            <a:pPr marL="469900" marR="11430" algn="just">
              <a:lnSpc>
                <a:spcPct val="146700"/>
              </a:lnSpc>
              <a:spcBef>
                <a:spcPts val="10"/>
              </a:spcBef>
            </a:pP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80" dirty="0">
                <a:latin typeface="Cambria"/>
                <a:cs typeface="Cambria"/>
              </a:rPr>
              <a:t>address. When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contents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90" dirty="0">
                <a:latin typeface="Cambria"/>
                <a:cs typeface="Cambria"/>
              </a:rPr>
              <a:t>AR </a:t>
            </a:r>
            <a:r>
              <a:rPr sz="1200" spc="30" dirty="0">
                <a:latin typeface="Cambria"/>
                <a:cs typeface="Cambria"/>
              </a:rPr>
              <a:t>or </a:t>
            </a:r>
            <a:r>
              <a:rPr sz="1200" spc="135" dirty="0">
                <a:latin typeface="Cambria"/>
                <a:cs typeface="Cambria"/>
              </a:rPr>
              <a:t>PC </a:t>
            </a:r>
            <a:r>
              <a:rPr sz="1200" spc="55" dirty="0">
                <a:latin typeface="Cambria"/>
                <a:cs typeface="Cambria"/>
              </a:rPr>
              <a:t>are applied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16-bit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114" dirty="0">
                <a:latin typeface="Cambria"/>
                <a:cs typeface="Cambria"/>
              </a:rPr>
              <a:t> bus,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most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significant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0</a:t>
            </a:r>
            <a:r>
              <a:rPr sz="1200" spc="35" dirty="0">
                <a:latin typeface="Trebuchet MS"/>
                <a:cs typeface="Trebuchet MS"/>
              </a:rPr>
              <a:t>’</a:t>
            </a:r>
            <a:r>
              <a:rPr sz="1200" spc="35" dirty="0">
                <a:latin typeface="Cambria"/>
                <a:cs typeface="Cambria"/>
              </a:rPr>
              <a:t>s.</a:t>
            </a:r>
            <a:endParaRPr sz="1200">
              <a:latin typeface="Cambria"/>
              <a:cs typeface="Cambria"/>
            </a:endParaRPr>
          </a:p>
          <a:p>
            <a:pPr marL="469900" marR="6350" lvl="1" indent="-228600" algn="just">
              <a:lnSpc>
                <a:spcPct val="146800"/>
              </a:lnSpc>
              <a:spcBef>
                <a:spcPts val="7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45" dirty="0">
                <a:latin typeface="Cambria"/>
                <a:cs typeface="Cambria"/>
              </a:rPr>
              <a:t>Five </a:t>
            </a:r>
            <a:r>
              <a:rPr sz="1200" spc="50" dirty="0">
                <a:latin typeface="Cambria"/>
                <a:cs typeface="Cambria"/>
              </a:rPr>
              <a:t>registers </a:t>
            </a:r>
            <a:r>
              <a:rPr sz="1200" spc="70" dirty="0">
                <a:latin typeface="Cambria"/>
                <a:cs typeface="Cambria"/>
              </a:rPr>
              <a:t>have </a:t>
            </a:r>
            <a:r>
              <a:rPr sz="1200" spc="50" dirty="0">
                <a:latin typeface="Cambria"/>
                <a:cs typeface="Cambria"/>
              </a:rPr>
              <a:t>three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85" dirty="0">
                <a:latin typeface="Cambria"/>
                <a:cs typeface="Cambria"/>
              </a:rPr>
              <a:t>inputs: </a:t>
            </a:r>
            <a:r>
              <a:rPr sz="1200" spc="114" dirty="0">
                <a:latin typeface="Cambria"/>
                <a:cs typeface="Cambria"/>
              </a:rPr>
              <a:t>LD </a:t>
            </a:r>
            <a:r>
              <a:rPr sz="1200" spc="35" dirty="0">
                <a:latin typeface="Cambria"/>
                <a:cs typeface="Cambria"/>
              </a:rPr>
              <a:t>(Load), </a:t>
            </a:r>
            <a:r>
              <a:rPr sz="1200" spc="70" dirty="0">
                <a:latin typeface="Cambria"/>
                <a:cs typeface="Cambria"/>
              </a:rPr>
              <a:t>INR </a:t>
            </a:r>
            <a:r>
              <a:rPr sz="1200" spc="40" dirty="0">
                <a:latin typeface="Cambria"/>
                <a:cs typeface="Cambria"/>
              </a:rPr>
              <a:t>(increment)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CLR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(clear).</a:t>
            </a:r>
            <a:endParaRPr sz="1200">
              <a:latin typeface="Cambria"/>
              <a:cs typeface="Cambria"/>
            </a:endParaRPr>
          </a:p>
          <a:p>
            <a:pPr marL="469900" marR="7620" lvl="1" indent="-228600" algn="just">
              <a:lnSpc>
                <a:spcPct val="147100"/>
              </a:lnSpc>
              <a:spcBef>
                <a:spcPts val="7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80" dirty="0">
                <a:latin typeface="Cambria"/>
                <a:cs typeface="Cambria"/>
              </a:rPr>
              <a:t>output data </a:t>
            </a:r>
            <a:r>
              <a:rPr sz="1200" spc="25" dirty="0">
                <a:latin typeface="Cambria"/>
                <a:cs typeface="Cambria"/>
              </a:rPr>
              <a:t>of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memory  </a:t>
            </a:r>
            <a:r>
              <a:rPr sz="1200" spc="55" dirty="0">
                <a:latin typeface="Cambria"/>
                <a:cs typeface="Cambria"/>
              </a:rPr>
              <a:t>are  </a:t>
            </a:r>
            <a:r>
              <a:rPr sz="1200" spc="75" dirty="0">
                <a:latin typeface="Cambria"/>
                <a:cs typeface="Cambria"/>
              </a:rPr>
              <a:t>connected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 </a:t>
            </a:r>
            <a:r>
              <a:rPr sz="1200" spc="114" dirty="0">
                <a:latin typeface="Cambria"/>
                <a:cs typeface="Cambria"/>
              </a:rPr>
              <a:t>bus, </a:t>
            </a:r>
            <a:r>
              <a:rPr sz="1200" spc="90" dirty="0">
                <a:latin typeface="Cambria"/>
                <a:cs typeface="Cambria"/>
              </a:rPr>
              <a:t>but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address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connected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to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AR. 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Therefore,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AR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must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always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used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address.</a:t>
            </a:r>
            <a:endParaRPr sz="1200">
              <a:latin typeface="Cambria"/>
              <a:cs typeface="Cambria"/>
            </a:endParaRPr>
          </a:p>
          <a:p>
            <a:pPr marL="469900" marR="10795" lvl="1" indent="-228600" algn="just">
              <a:lnSpc>
                <a:spcPct val="146700"/>
              </a:lnSpc>
              <a:spcBef>
                <a:spcPts val="7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16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45" dirty="0">
                <a:latin typeface="Cambria"/>
                <a:cs typeface="Cambria"/>
              </a:rPr>
              <a:t>AC </a:t>
            </a:r>
            <a:r>
              <a:rPr sz="1200" spc="70" dirty="0">
                <a:latin typeface="Cambria"/>
                <a:cs typeface="Cambria"/>
              </a:rPr>
              <a:t>come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5" dirty="0">
                <a:latin typeface="Cambria"/>
                <a:cs typeface="Cambria"/>
              </a:rPr>
              <a:t>adder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45" dirty="0">
                <a:latin typeface="Cambria"/>
                <a:cs typeface="Cambria"/>
              </a:rPr>
              <a:t>logic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circuit. </a:t>
            </a:r>
            <a:r>
              <a:rPr sz="1200" spc="70" dirty="0">
                <a:latin typeface="Cambria"/>
                <a:cs typeface="Cambria"/>
              </a:rPr>
              <a:t>This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circuit</a:t>
            </a:r>
            <a:r>
              <a:rPr sz="1200" spc="110" dirty="0">
                <a:latin typeface="Cambria"/>
                <a:cs typeface="Cambria"/>
              </a:rPr>
              <a:t> has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sets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inputs:</a:t>
            </a:r>
            <a:endParaRPr sz="1200">
              <a:latin typeface="Cambria"/>
              <a:cs typeface="Cambria"/>
            </a:endParaRPr>
          </a:p>
          <a:p>
            <a:pPr marL="927100" lvl="2" indent="-228600" algn="just">
              <a:lnSpc>
                <a:spcPct val="100000"/>
              </a:lnSpc>
              <a:spcBef>
                <a:spcPts val="670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110" dirty="0">
                <a:latin typeface="Cambria"/>
                <a:cs typeface="Cambria"/>
              </a:rPr>
              <a:t>One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16-bit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outputs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30" dirty="0">
                <a:latin typeface="Cambria"/>
                <a:cs typeface="Cambria"/>
              </a:rPr>
              <a:t>AC.</a:t>
            </a:r>
            <a:endParaRPr sz="1200">
              <a:latin typeface="Cambria"/>
              <a:cs typeface="Cambria"/>
            </a:endParaRPr>
          </a:p>
          <a:p>
            <a:pPr marL="927100" lvl="2" indent="-228600" algn="just">
              <a:lnSpc>
                <a:spcPct val="100000"/>
              </a:lnSpc>
              <a:spcBef>
                <a:spcPts val="675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60" dirty="0">
                <a:latin typeface="Cambria"/>
                <a:cs typeface="Cambria"/>
              </a:rPr>
              <a:t>Another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17-bit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DR.</a:t>
            </a:r>
            <a:endParaRPr sz="1200">
              <a:latin typeface="Cambria"/>
              <a:cs typeface="Cambria"/>
            </a:endParaRPr>
          </a:p>
          <a:p>
            <a:pPr marL="927100" marR="5080" lvl="2" indent="-228600" algn="just">
              <a:lnSpc>
                <a:spcPct val="146700"/>
              </a:lnSpc>
              <a:buFont typeface="Courier New"/>
              <a:buChar char="o"/>
              <a:tabLst>
                <a:tab pos="9271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result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60" dirty="0">
                <a:latin typeface="Cambria"/>
                <a:cs typeface="Cambria"/>
              </a:rPr>
              <a:t>addition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transferred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135" dirty="0">
                <a:latin typeface="Cambria"/>
                <a:cs typeface="Cambria"/>
              </a:rPr>
              <a:t>AC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end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carry-out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addition</a:t>
            </a:r>
            <a:r>
              <a:rPr sz="1200" spc="65" dirty="0">
                <a:latin typeface="Cambria"/>
                <a:cs typeface="Cambria"/>
              </a:rPr>
              <a:t> 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transferred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flip-flop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170" dirty="0">
                <a:latin typeface="Cambria"/>
                <a:cs typeface="Cambria"/>
              </a:rPr>
              <a:t>E 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(extended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35" dirty="0">
                <a:latin typeface="Cambria"/>
                <a:cs typeface="Cambria"/>
              </a:rPr>
              <a:t>AC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bit).</a:t>
            </a:r>
            <a:endParaRPr sz="1200">
              <a:latin typeface="Cambria"/>
              <a:cs typeface="Cambria"/>
            </a:endParaRPr>
          </a:p>
          <a:p>
            <a:pPr marL="927100" lvl="2" indent="-228600" algn="just">
              <a:lnSpc>
                <a:spcPct val="100000"/>
              </a:lnSpc>
              <a:spcBef>
                <a:spcPts val="675"/>
              </a:spcBef>
              <a:buFont typeface="Courier New"/>
              <a:buChar char="o"/>
              <a:tabLst>
                <a:tab pos="927100" algn="l"/>
              </a:tabLst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third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8-bit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come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from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INPR.</a:t>
            </a:r>
            <a:endParaRPr sz="1200">
              <a:latin typeface="Cambria"/>
              <a:cs typeface="Cambria"/>
            </a:endParaRPr>
          </a:p>
          <a:p>
            <a:pPr marL="469900" marR="9525" lvl="1" indent="-228600" algn="just">
              <a:lnSpc>
                <a:spcPct val="147100"/>
              </a:lnSpc>
              <a:spcBef>
                <a:spcPts val="6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0" dirty="0">
                <a:latin typeface="Cambria"/>
                <a:cs typeface="Cambria"/>
              </a:rPr>
              <a:t>content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any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55" dirty="0">
                <a:latin typeface="Cambria"/>
                <a:cs typeface="Cambria"/>
              </a:rPr>
              <a:t>applied onto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10" dirty="0">
                <a:latin typeface="Cambria"/>
                <a:cs typeface="Cambria"/>
              </a:rPr>
              <a:t>an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  </a:t>
            </a:r>
            <a:r>
              <a:rPr sz="1200" spc="105" dirty="0">
                <a:latin typeface="Cambria"/>
                <a:cs typeface="Cambria"/>
              </a:rPr>
              <a:t>can </a:t>
            </a:r>
            <a:r>
              <a:rPr sz="1200" spc="60" dirty="0">
                <a:latin typeface="Cambria"/>
                <a:cs typeface="Cambria"/>
              </a:rPr>
              <a:t>be </a:t>
            </a:r>
            <a:r>
              <a:rPr sz="1200" spc="50" dirty="0">
                <a:latin typeface="Cambria"/>
                <a:cs typeface="Cambria"/>
              </a:rPr>
              <a:t>performed 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65" dirty="0">
                <a:latin typeface="Cambria"/>
                <a:cs typeface="Cambria"/>
              </a:rPr>
              <a:t>adder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45" dirty="0">
                <a:latin typeface="Cambria"/>
                <a:cs typeface="Cambria"/>
              </a:rPr>
              <a:t>logic  </a:t>
            </a:r>
            <a:r>
              <a:rPr sz="1200" spc="65" dirty="0">
                <a:latin typeface="Cambria"/>
                <a:cs typeface="Cambria"/>
              </a:rPr>
              <a:t>circuit </a:t>
            </a:r>
            <a:r>
              <a:rPr sz="1200" spc="75" dirty="0">
                <a:latin typeface="Cambria"/>
                <a:cs typeface="Cambria"/>
              </a:rPr>
              <a:t>during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same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clock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cycle.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760</Words>
  <Application>Microsoft Office PowerPoint</Application>
  <PresentationFormat>Custom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Cambria</vt:lpstr>
      <vt:lpstr>Century Gothic</vt:lpstr>
      <vt:lpstr>Courier New</vt:lpstr>
      <vt:lpstr>Symbol</vt:lpstr>
      <vt:lpstr>Trebuchet MS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2022-07-26T08:22:14Z</dcterms:created>
  <dcterms:modified xsi:type="dcterms:W3CDTF">2022-07-26T08:22:49Z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2021-02-09T00:00:00Z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